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0287000" cy="12852400"/>
  <p:notesSz cx="6858000" cy="9144000"/>
  <p:embeddedFontLst>
    <p:embeddedFont>
      <p:font typeface="Atkinson Hyperlegible" panose="020B0604020202020204" charset="0"/>
      <p:regular r:id="rId11"/>
    </p:embeddedFont>
    <p:embeddedFont>
      <p:font typeface="Atkinson Hyperlegible Bold" panose="020B0604020202020204" charset="0"/>
      <p:regular r:id="rId12"/>
    </p:embeddedFont>
    <p:embeddedFont>
      <p:font typeface="Atkinson Hyperlegible Bold Italics" panose="020B0604020202020204" charset="0"/>
      <p:regular r:id="rId13"/>
    </p:embeddedFont>
    <p:embeddedFont>
      <p:font typeface="Atkinson Hyperlegible Italics" panose="020B0604020202020204" charset="0"/>
      <p:regular r:id="rId14"/>
    </p:embeddedFont>
    <p:embeddedFont>
      <p:font typeface="Perandory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3144" y="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946" r="-6967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7907707" y="11909673"/>
            <a:ext cx="1848851" cy="480695"/>
            <a:chOff x="0" y="0"/>
            <a:chExt cx="2465135" cy="640927"/>
          </a:xfrm>
        </p:grpSpPr>
        <p:sp>
          <p:nvSpPr>
            <p:cNvPr id="4" name="TextBox 4"/>
            <p:cNvSpPr txBox="1"/>
            <p:nvPr/>
          </p:nvSpPr>
          <p:spPr>
            <a:xfrm>
              <a:off x="0" y="-85725"/>
              <a:ext cx="1789421" cy="726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80"/>
                </a:lnSpc>
              </a:pPr>
              <a:r>
                <a:rPr lang="en-US" sz="3200">
                  <a:solidFill>
                    <a:srgbClr val="FFFFFF"/>
                  </a:solidFill>
                  <a:latin typeface="Perandory"/>
                  <a:ea typeface="Perandory"/>
                  <a:cs typeface="Perandory"/>
                  <a:sym typeface="Perandory"/>
                </a:rPr>
                <a:t>Swipe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2028838" y="47314"/>
              <a:ext cx="436297" cy="444699"/>
            </a:xfrm>
            <a:custGeom>
              <a:avLst/>
              <a:gdLst/>
              <a:ahLst/>
              <a:cxnLst/>
              <a:rect l="l" t="t" r="r" b="b"/>
              <a:pathLst>
                <a:path w="436297" h="444699">
                  <a:moveTo>
                    <a:pt x="0" y="0"/>
                  </a:moveTo>
                  <a:lnTo>
                    <a:pt x="436297" y="0"/>
                  </a:lnTo>
                  <a:lnTo>
                    <a:pt x="436297" y="444699"/>
                  </a:lnTo>
                  <a:lnTo>
                    <a:pt x="0" y="444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20931"/>
            <a:ext cx="6895113" cy="1571416"/>
          </a:xfrm>
          <a:custGeom>
            <a:avLst/>
            <a:gdLst/>
            <a:ahLst/>
            <a:cxnLst/>
            <a:rect l="l" t="t" r="r" b="b"/>
            <a:pathLst>
              <a:path w="6895113" h="1571416">
                <a:moveTo>
                  <a:pt x="0" y="0"/>
                </a:moveTo>
                <a:lnTo>
                  <a:pt x="6895113" y="0"/>
                </a:lnTo>
                <a:lnTo>
                  <a:pt x="6895113" y="1571416"/>
                </a:lnTo>
                <a:lnTo>
                  <a:pt x="0" y="15714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>
            <a:off x="1104900" y="4766472"/>
            <a:ext cx="8772589" cy="3275052"/>
            <a:chOff x="-911413" y="-123825"/>
            <a:chExt cx="11696785" cy="4366735"/>
          </a:xfrm>
        </p:grpSpPr>
        <p:sp>
          <p:nvSpPr>
            <p:cNvPr id="8" name="TextBox 8"/>
            <p:cNvSpPr txBox="1"/>
            <p:nvPr/>
          </p:nvSpPr>
          <p:spPr>
            <a:xfrm>
              <a:off x="917387" y="-123825"/>
              <a:ext cx="9684447" cy="15916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9770"/>
                </a:lnSpc>
              </a:pPr>
              <a:r>
                <a:rPr lang="en-US" sz="6979" b="1" dirty="0">
                  <a:solidFill>
                    <a:srgbClr val="FFFFFF"/>
                  </a:solidFill>
                  <a:latin typeface="Atkinson Hyperlegible Bold"/>
                  <a:ea typeface="Atkinson Hyperlegible Bold"/>
                  <a:cs typeface="Atkinson Hyperlegible Bold"/>
                  <a:sym typeface="Atkinson Hyperlegible Bold"/>
                </a:rPr>
                <a:t>YOUR ULTIMATE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911413" y="1287828"/>
              <a:ext cx="11696785" cy="15916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9770"/>
                </a:lnSpc>
              </a:pPr>
              <a:r>
                <a:rPr lang="en-US" sz="6979" b="1" dirty="0">
                  <a:solidFill>
                    <a:srgbClr val="F8C937"/>
                  </a:solidFill>
                  <a:latin typeface="Atkinson Hyperlegible Bold"/>
                  <a:ea typeface="Atkinson Hyperlegible Bold"/>
                  <a:cs typeface="Atkinson Hyperlegible Bold"/>
                  <a:sym typeface="Atkinson Hyperlegible Bold"/>
                </a:rPr>
                <a:t>GAMES INDUSTRY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911413" y="2651277"/>
              <a:ext cx="11696785" cy="15916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9770"/>
                </a:lnSpc>
              </a:pPr>
              <a:r>
                <a:rPr lang="en-US" sz="6979" b="1" dirty="0">
                  <a:solidFill>
                    <a:srgbClr val="FFFFFF"/>
                  </a:solidFill>
                  <a:latin typeface="Atkinson Hyperlegible Bold"/>
                  <a:ea typeface="Atkinson Hyperlegible Bold"/>
                  <a:cs typeface="Atkinson Hyperlegible Bold"/>
                  <a:sym typeface="Atkinson Hyperlegible Bold"/>
                </a:rPr>
                <a:t>PORTFOLIO GUIDE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04179" y="8188642"/>
            <a:ext cx="8273310" cy="1126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63"/>
              </a:lnSpc>
            </a:pPr>
            <a:r>
              <a:rPr lang="en-US" sz="3259" dirty="0">
                <a:solidFill>
                  <a:srgbClr val="61A9F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Stand out to recruiters and hiring managers with a portfolio that tells </a:t>
            </a:r>
            <a:r>
              <a:rPr lang="en-US" sz="3259" i="1" dirty="0">
                <a:solidFill>
                  <a:srgbClr val="61A9F1"/>
                </a:solidFill>
                <a:latin typeface="Atkinson Hyperlegible Italics"/>
                <a:ea typeface="Atkinson Hyperlegible Italics"/>
                <a:cs typeface="Atkinson Hyperlegible Italics"/>
                <a:sym typeface="Atkinson Hyperlegible Italics"/>
              </a:rPr>
              <a:t>your </a:t>
            </a:r>
            <a:r>
              <a:rPr lang="en-US" sz="3259" dirty="0">
                <a:solidFill>
                  <a:srgbClr val="61A9F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story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421758" y="11940322"/>
            <a:ext cx="327223" cy="333524"/>
          </a:xfrm>
          <a:custGeom>
            <a:avLst/>
            <a:gdLst/>
            <a:ahLst/>
            <a:cxnLst/>
            <a:rect l="l" t="t" r="r" b="b"/>
            <a:pathLst>
              <a:path w="327223" h="333524">
                <a:moveTo>
                  <a:pt x="0" y="0"/>
                </a:moveTo>
                <a:lnTo>
                  <a:pt x="327223" y="0"/>
                </a:lnTo>
                <a:lnTo>
                  <a:pt x="327223" y="333524"/>
                </a:lnTo>
                <a:lnTo>
                  <a:pt x="0" y="3335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883540" y="2201037"/>
            <a:ext cx="8556670" cy="2492413"/>
          </a:xfrm>
          <a:custGeom>
            <a:avLst/>
            <a:gdLst/>
            <a:ahLst/>
            <a:cxnLst/>
            <a:rect l="l" t="t" r="r" b="b"/>
            <a:pathLst>
              <a:path w="8556670" h="2492413">
                <a:moveTo>
                  <a:pt x="0" y="0"/>
                </a:moveTo>
                <a:lnTo>
                  <a:pt x="8556670" y="0"/>
                </a:lnTo>
                <a:lnTo>
                  <a:pt x="8556670" y="2492413"/>
                </a:lnTo>
                <a:lnTo>
                  <a:pt x="0" y="24924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1000" b="-5787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7687577" y="11826022"/>
            <a:ext cx="1554618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</a:pPr>
            <a:r>
              <a:rPr lang="en-US" sz="3200">
                <a:solidFill>
                  <a:srgbClr val="002069"/>
                </a:solidFill>
                <a:latin typeface="Perandory"/>
                <a:ea typeface="Perandory"/>
                <a:cs typeface="Perandory"/>
                <a:sym typeface="Perandory"/>
              </a:rPr>
              <a:t>Swipe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01992" y="5025335"/>
            <a:ext cx="8519767" cy="5929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334155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Your portfolio is not just a gallery, its a storytelling tool that demonstrates:</a:t>
            </a: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334155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334155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Your skills and craft (art, programming, design, audio, writing, etc)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334155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Your thought process (how you solve problems, iterate and collaborate)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334155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Your adaptability (range of styles, tools, and platforms)</a:t>
            </a: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334155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334155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Recruiters and hiring managers want to see </a:t>
            </a:r>
            <a:r>
              <a:rPr lang="en-US" sz="2799" b="1" i="1">
                <a:solidFill>
                  <a:srgbClr val="334155"/>
                </a:solidFill>
                <a:latin typeface="Atkinson Hyperlegible Bold Italics"/>
                <a:ea typeface="Atkinson Hyperlegible Bold Italics"/>
                <a:cs typeface="Atkinson Hyperlegible Bold Italics"/>
                <a:sym typeface="Atkinson Hyperlegible Bold Italics"/>
              </a:rPr>
              <a:t>evidence of impact</a:t>
            </a:r>
            <a:r>
              <a:rPr lang="en-US" sz="2799">
                <a:solidFill>
                  <a:srgbClr val="334155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, not just pretty pictures or code snippets.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1992" y="1099532"/>
            <a:ext cx="855667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2069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PURPOSE OF YOUR PORTFOLIO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7687577" y="11911747"/>
            <a:ext cx="2061404" cy="480695"/>
            <a:chOff x="0" y="0"/>
            <a:chExt cx="2748538" cy="640927"/>
          </a:xfrm>
        </p:grpSpPr>
        <p:sp>
          <p:nvSpPr>
            <p:cNvPr id="4" name="Freeform 4"/>
            <p:cNvSpPr/>
            <p:nvPr/>
          </p:nvSpPr>
          <p:spPr>
            <a:xfrm>
              <a:off x="2312241" y="38100"/>
              <a:ext cx="436297" cy="444699"/>
            </a:xfrm>
            <a:custGeom>
              <a:avLst/>
              <a:gdLst/>
              <a:ahLst/>
              <a:cxnLst/>
              <a:rect l="l" t="t" r="r" b="b"/>
              <a:pathLst>
                <a:path w="436297" h="444699">
                  <a:moveTo>
                    <a:pt x="0" y="0"/>
                  </a:moveTo>
                  <a:lnTo>
                    <a:pt x="436297" y="0"/>
                  </a:lnTo>
                  <a:lnTo>
                    <a:pt x="436297" y="444699"/>
                  </a:lnTo>
                  <a:lnTo>
                    <a:pt x="0" y="444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2072824" cy="726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80"/>
                </a:lnSpc>
              </a:pPr>
              <a:r>
                <a:rPr lang="en-US" sz="3200">
                  <a:solidFill>
                    <a:srgbClr val="FFFFFF"/>
                  </a:solidFill>
                  <a:latin typeface="Perandory"/>
                  <a:ea typeface="Perandory"/>
                  <a:cs typeface="Perandory"/>
                  <a:sym typeface="Perandory"/>
                </a:rPr>
                <a:t>Swipe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38457" y="2505338"/>
            <a:ext cx="8810086" cy="699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8C93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ABOUT YOU: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8FAFC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A concise bio: who you are, your role, and unique values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8FAFC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Contact details and links to professional profiles (LinkedIn, GitHub, ArtStation, etc)</a:t>
            </a:r>
          </a:p>
          <a:p>
            <a:pPr algn="l">
              <a:lnSpc>
                <a:spcPts val="839"/>
              </a:lnSpc>
            </a:pPr>
            <a:endParaRPr lang="en-US" sz="2400">
              <a:solidFill>
                <a:srgbClr val="F8FAFC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8C93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SHOWCASE PROJECTS:</a:t>
            </a:r>
          </a:p>
          <a:p>
            <a:pPr algn="l">
              <a:lnSpc>
                <a:spcPts val="3359"/>
              </a:lnSpc>
            </a:pPr>
            <a:r>
              <a:rPr lang="en-US" sz="2400" b="1" i="1">
                <a:solidFill>
                  <a:srgbClr val="F8FAFC"/>
                </a:solidFill>
                <a:latin typeface="Atkinson Hyperlegible Bold Italics"/>
                <a:ea typeface="Atkinson Hyperlegible Bold Italics"/>
                <a:cs typeface="Atkinson Hyperlegible Bold Italics"/>
                <a:sym typeface="Atkinson Hyperlegible Bold Italics"/>
              </a:rPr>
              <a:t>Quality over quantity: </a:t>
            </a:r>
            <a:r>
              <a:rPr lang="en-US" sz="2400">
                <a:solidFill>
                  <a:srgbClr val="F8FAFC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3 - 5 projects are better than 15 mediocre ones</a:t>
            </a:r>
          </a:p>
          <a:p>
            <a:pPr algn="l">
              <a:lnSpc>
                <a:spcPts val="839"/>
              </a:lnSpc>
            </a:pPr>
            <a:endParaRPr lang="en-US" sz="2400">
              <a:solidFill>
                <a:srgbClr val="F8FAFC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8FAFC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Include: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 i="1">
                <a:solidFill>
                  <a:srgbClr val="F8FAFC"/>
                </a:solidFill>
                <a:latin typeface="Atkinson Hyperlegible Bold Italics"/>
                <a:ea typeface="Atkinson Hyperlegible Bold Italics"/>
                <a:cs typeface="Atkinson Hyperlegible Bold Italics"/>
                <a:sym typeface="Atkinson Hyperlegible Bold Italics"/>
              </a:rPr>
              <a:t>Screenshots or videos </a:t>
            </a:r>
            <a:r>
              <a:rPr lang="en-US" sz="2400">
                <a:solidFill>
                  <a:srgbClr val="F8FAFC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(high-quality, compressed for fast loading)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 i="1">
                <a:solidFill>
                  <a:srgbClr val="F8FAFC"/>
                </a:solidFill>
                <a:latin typeface="Atkinson Hyperlegible Bold Italics"/>
                <a:ea typeface="Atkinson Hyperlegible Bold Italics"/>
                <a:cs typeface="Atkinson Hyperlegible Bold Italics"/>
                <a:sym typeface="Atkinson Hyperlegible Bold Italics"/>
              </a:rPr>
              <a:t>Role clarity: </a:t>
            </a:r>
            <a:r>
              <a:rPr lang="en-US" sz="2400">
                <a:solidFill>
                  <a:srgbClr val="F8FAFC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What exactly did you do? (eg. rigging on the character)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 i="1">
                <a:solidFill>
                  <a:srgbClr val="F8FAFC"/>
                </a:solidFill>
                <a:latin typeface="Atkinson Hyperlegible Bold Italics"/>
                <a:ea typeface="Atkinson Hyperlegible Bold Italics"/>
                <a:cs typeface="Atkinson Hyperlegible Bold Italics"/>
                <a:sym typeface="Atkinson Hyperlegible Bold Italics"/>
              </a:rPr>
              <a:t>Tools used: </a:t>
            </a:r>
            <a:r>
              <a:rPr lang="en-US" sz="2400">
                <a:solidFill>
                  <a:srgbClr val="F8FAFC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Engines (Unity, Unreal), languages (C++, C#), software (Blender, Maya, Substance)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 i="1">
                <a:solidFill>
                  <a:srgbClr val="F8FAFC"/>
                </a:solidFill>
                <a:latin typeface="Atkinson Hyperlegible Bold Italics"/>
                <a:ea typeface="Atkinson Hyperlegible Bold Italics"/>
                <a:cs typeface="Atkinson Hyperlegible Bold Italics"/>
                <a:sym typeface="Atkinson Hyperlegible Bold Italics"/>
              </a:rPr>
              <a:t>Challenges &amp; solutions: </a:t>
            </a:r>
            <a:r>
              <a:rPr lang="en-US" sz="2400">
                <a:solidFill>
                  <a:srgbClr val="F8FAFC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Brief notes on problems solved, this shows critical thinking</a:t>
            </a:r>
            <a:endParaRPr lang="en-US" sz="2400" dirty="0">
              <a:solidFill>
                <a:srgbClr val="F8FAFC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38457" y="1427804"/>
            <a:ext cx="5548043" cy="712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dirty="0">
                <a:solidFill>
                  <a:srgbClr val="F8C93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CORE PRINCIPLES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35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7687577" y="11911747"/>
            <a:ext cx="2061404" cy="480695"/>
            <a:chOff x="0" y="0"/>
            <a:chExt cx="2748538" cy="640927"/>
          </a:xfrm>
        </p:grpSpPr>
        <p:sp>
          <p:nvSpPr>
            <p:cNvPr id="4" name="Freeform 4"/>
            <p:cNvSpPr/>
            <p:nvPr/>
          </p:nvSpPr>
          <p:spPr>
            <a:xfrm>
              <a:off x="2312241" y="38100"/>
              <a:ext cx="436297" cy="444699"/>
            </a:xfrm>
            <a:custGeom>
              <a:avLst/>
              <a:gdLst/>
              <a:ahLst/>
              <a:cxnLst/>
              <a:rect l="l" t="t" r="r" b="b"/>
              <a:pathLst>
                <a:path w="436297" h="444699">
                  <a:moveTo>
                    <a:pt x="0" y="0"/>
                  </a:moveTo>
                  <a:lnTo>
                    <a:pt x="436297" y="0"/>
                  </a:lnTo>
                  <a:lnTo>
                    <a:pt x="436297" y="444699"/>
                  </a:lnTo>
                  <a:lnTo>
                    <a:pt x="0" y="444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2072824" cy="726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80"/>
                </a:lnSpc>
              </a:pPr>
              <a:r>
                <a:rPr lang="en-US" sz="3200">
                  <a:solidFill>
                    <a:srgbClr val="FFFFFF"/>
                  </a:solidFill>
                  <a:latin typeface="Perandory"/>
                  <a:ea typeface="Perandory"/>
                  <a:cs typeface="Perandory"/>
                  <a:sym typeface="Perandory"/>
                </a:rPr>
                <a:t>Swipe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38457" y="2525019"/>
            <a:ext cx="8810086" cy="3491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 dirty="0">
                <a:solidFill>
                  <a:srgbClr val="F8C93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CASE STUDIES:</a:t>
            </a:r>
          </a:p>
          <a:p>
            <a:pPr algn="l">
              <a:lnSpc>
                <a:spcPts val="3359"/>
              </a:lnSpc>
            </a:pPr>
            <a:r>
              <a:rPr lang="en-US" sz="2400" i="1" dirty="0">
                <a:solidFill>
                  <a:srgbClr val="F8FAFC"/>
                </a:solidFill>
                <a:latin typeface="Atkinson Hyperlegible Italics"/>
                <a:ea typeface="Atkinson Hyperlegible Italics"/>
                <a:cs typeface="Atkinson Hyperlegible Italics"/>
                <a:sym typeface="Atkinson Hyperlegible Italics"/>
              </a:rPr>
              <a:t>Hiring managers love seeing how you think, not just what you made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F8FAFC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Initial concept →  iterations →  final results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F8FAFC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Include diagrams, prototypes, and reasoning behind design choices</a:t>
            </a:r>
          </a:p>
          <a:p>
            <a:pPr algn="l">
              <a:lnSpc>
                <a:spcPts val="839"/>
              </a:lnSpc>
            </a:pPr>
            <a:endParaRPr lang="en-US" sz="2400" dirty="0">
              <a:solidFill>
                <a:srgbClr val="F8FAFC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algn="l">
              <a:lnSpc>
                <a:spcPts val="3359"/>
              </a:lnSpc>
            </a:pPr>
            <a:r>
              <a:rPr lang="en-US" sz="2400" b="1" dirty="0">
                <a:solidFill>
                  <a:srgbClr val="F8C93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DOWNLOADABLE CV (RESUME):</a:t>
            </a:r>
          </a:p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F8FAFC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Keep it updated and aligned with your portfolio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38457" y="971550"/>
            <a:ext cx="5471843" cy="1188604"/>
            <a:chOff x="0" y="-76200"/>
            <a:chExt cx="7295791" cy="1584805"/>
          </a:xfrm>
        </p:grpSpPr>
        <p:sp>
          <p:nvSpPr>
            <p:cNvPr id="8" name="TextBox 8"/>
            <p:cNvSpPr txBox="1"/>
            <p:nvPr/>
          </p:nvSpPr>
          <p:spPr>
            <a:xfrm>
              <a:off x="0" y="-76200"/>
              <a:ext cx="7295791" cy="958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880"/>
                </a:lnSpc>
              </a:pPr>
              <a:r>
                <a:rPr lang="en-US" sz="4200" b="1" dirty="0">
                  <a:solidFill>
                    <a:srgbClr val="F8C937"/>
                  </a:solidFill>
                  <a:latin typeface="Atkinson Hyperlegible Bold"/>
                  <a:ea typeface="Atkinson Hyperlegible Bold"/>
                  <a:cs typeface="Atkinson Hyperlegible Bold"/>
                  <a:sym typeface="Atkinson Hyperlegible Bold"/>
                </a:rPr>
                <a:t>CORE PRINCIPLES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84045"/>
              <a:ext cx="6345436" cy="924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880"/>
                </a:lnSpc>
              </a:pPr>
              <a:r>
                <a:rPr lang="en-US" sz="4200" i="1" dirty="0">
                  <a:solidFill>
                    <a:srgbClr val="F8C937"/>
                  </a:solidFill>
                  <a:latin typeface="Atkinson Hyperlegible Italics"/>
                  <a:ea typeface="Atkinson Hyperlegible Italics"/>
                  <a:cs typeface="Atkinson Hyperlegible Italics"/>
                  <a:sym typeface="Atkinson Hyperlegible Italics"/>
                </a:rPr>
                <a:t>...continued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738457" y="6429375"/>
            <a:ext cx="6949121" cy="5095864"/>
          </a:xfrm>
          <a:custGeom>
            <a:avLst/>
            <a:gdLst/>
            <a:ahLst/>
            <a:cxnLst/>
            <a:rect l="l" t="t" r="r" b="b"/>
            <a:pathLst>
              <a:path w="6949121" h="5095864">
                <a:moveTo>
                  <a:pt x="0" y="0"/>
                </a:moveTo>
                <a:lnTo>
                  <a:pt x="6949120" y="0"/>
                </a:lnTo>
                <a:lnTo>
                  <a:pt x="6949120" y="5095864"/>
                </a:lnTo>
                <a:lnTo>
                  <a:pt x="0" y="50958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753" t="-1252" b="-1252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421758" y="11940322"/>
            <a:ext cx="327223" cy="333524"/>
          </a:xfrm>
          <a:custGeom>
            <a:avLst/>
            <a:gdLst/>
            <a:ahLst/>
            <a:cxnLst/>
            <a:rect l="l" t="t" r="r" b="b"/>
            <a:pathLst>
              <a:path w="327223" h="333524">
                <a:moveTo>
                  <a:pt x="0" y="0"/>
                </a:moveTo>
                <a:lnTo>
                  <a:pt x="327223" y="0"/>
                </a:lnTo>
                <a:lnTo>
                  <a:pt x="327223" y="333524"/>
                </a:lnTo>
                <a:lnTo>
                  <a:pt x="0" y="3335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76309" y="2840387"/>
            <a:ext cx="8809060" cy="4062536"/>
          </a:xfrm>
          <a:custGeom>
            <a:avLst/>
            <a:gdLst/>
            <a:ahLst/>
            <a:cxnLst/>
            <a:rect l="l" t="t" r="r" b="b"/>
            <a:pathLst>
              <a:path w="8809060" h="4062536">
                <a:moveTo>
                  <a:pt x="0" y="0"/>
                </a:moveTo>
                <a:lnTo>
                  <a:pt x="8809061" y="0"/>
                </a:lnTo>
                <a:lnTo>
                  <a:pt x="8809061" y="4062536"/>
                </a:lnTo>
                <a:lnTo>
                  <a:pt x="0" y="40625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351" t="-34643" r="-6172" b="-308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7687577" y="11826022"/>
            <a:ext cx="1554618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</a:pPr>
            <a:r>
              <a:rPr lang="en-US" sz="3200">
                <a:solidFill>
                  <a:srgbClr val="002069"/>
                </a:solidFill>
                <a:latin typeface="Perandory"/>
                <a:ea typeface="Perandory"/>
                <a:cs typeface="Perandory"/>
                <a:sym typeface="Perandory"/>
              </a:rPr>
              <a:t>Swipe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76308" y="1267991"/>
            <a:ext cx="7745612" cy="1329690"/>
            <a:chOff x="-1" y="-76200"/>
            <a:chExt cx="10327482" cy="1772920"/>
          </a:xfrm>
        </p:grpSpPr>
        <p:sp>
          <p:nvSpPr>
            <p:cNvPr id="7" name="TextBox 7"/>
            <p:cNvSpPr txBox="1"/>
            <p:nvPr/>
          </p:nvSpPr>
          <p:spPr>
            <a:xfrm>
              <a:off x="-1" y="-76200"/>
              <a:ext cx="8261321" cy="9581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880"/>
                </a:lnSpc>
              </a:pPr>
              <a:r>
                <a:rPr lang="en-US" sz="4200" b="1" dirty="0">
                  <a:solidFill>
                    <a:srgbClr val="002069"/>
                  </a:solidFill>
                  <a:latin typeface="Atkinson Hyperlegible Bold"/>
                  <a:ea typeface="Atkinson Hyperlegible Bold"/>
                  <a:cs typeface="Atkinson Hyperlegible Bold"/>
                  <a:sym typeface="Atkinson Hyperlegible Bold"/>
                </a:rPr>
                <a:t>PLATFORMS TO USE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72160"/>
              <a:ext cx="10327481" cy="924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880"/>
                </a:lnSpc>
              </a:pPr>
              <a:r>
                <a:rPr lang="en-US" sz="4200">
                  <a:solidFill>
                    <a:srgbClr val="002069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Choose based on your discipline: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76309" y="7327846"/>
            <a:ext cx="8810086" cy="208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F172A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Artists →  ArtStation, Behance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F172A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Programmers →  GitHub, GitLab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F172A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Designers →  Personal site, Notion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F172A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Audio →  SoundCloud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F172A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Generalist →  Personal domain with embedded links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7907707" y="11909673"/>
            <a:ext cx="1848851" cy="480695"/>
            <a:chOff x="0" y="0"/>
            <a:chExt cx="2465135" cy="640927"/>
          </a:xfrm>
        </p:grpSpPr>
        <p:sp>
          <p:nvSpPr>
            <p:cNvPr id="4" name="TextBox 4"/>
            <p:cNvSpPr txBox="1"/>
            <p:nvPr/>
          </p:nvSpPr>
          <p:spPr>
            <a:xfrm>
              <a:off x="0" y="-85725"/>
              <a:ext cx="1789421" cy="726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80"/>
                </a:lnSpc>
              </a:pPr>
              <a:r>
                <a:rPr lang="en-US" sz="3200">
                  <a:solidFill>
                    <a:srgbClr val="FFFFFF"/>
                  </a:solidFill>
                  <a:latin typeface="Perandory"/>
                  <a:ea typeface="Perandory"/>
                  <a:cs typeface="Perandory"/>
                  <a:sym typeface="Perandory"/>
                </a:rPr>
                <a:t>Swipe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2028838" y="47314"/>
              <a:ext cx="436297" cy="444699"/>
            </a:xfrm>
            <a:custGeom>
              <a:avLst/>
              <a:gdLst/>
              <a:ahLst/>
              <a:cxnLst/>
              <a:rect l="l" t="t" r="r" b="b"/>
              <a:pathLst>
                <a:path w="436297" h="444699">
                  <a:moveTo>
                    <a:pt x="0" y="0"/>
                  </a:moveTo>
                  <a:lnTo>
                    <a:pt x="436297" y="0"/>
                  </a:lnTo>
                  <a:lnTo>
                    <a:pt x="436297" y="444699"/>
                  </a:lnTo>
                  <a:lnTo>
                    <a:pt x="0" y="444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38457" y="634365"/>
            <a:ext cx="5968386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F8C93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INSIDER TIPS &amp; GEMS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38457" y="1664970"/>
            <a:ext cx="8897171" cy="9769121"/>
            <a:chOff x="0" y="0"/>
            <a:chExt cx="11862894" cy="13025494"/>
          </a:xfrm>
        </p:grpSpPr>
        <p:sp>
          <p:nvSpPr>
            <p:cNvPr id="8" name="Freeform 8"/>
            <p:cNvSpPr/>
            <p:nvPr/>
          </p:nvSpPr>
          <p:spPr>
            <a:xfrm>
              <a:off x="6376494" y="0"/>
              <a:ext cx="5486400" cy="4049522"/>
            </a:xfrm>
            <a:custGeom>
              <a:avLst/>
              <a:gdLst/>
              <a:ahLst/>
              <a:cxnLst/>
              <a:rect l="l" t="t" r="r" b="b"/>
              <a:pathLst>
                <a:path w="5486400" h="4049522">
                  <a:moveTo>
                    <a:pt x="0" y="0"/>
                  </a:moveTo>
                  <a:lnTo>
                    <a:pt x="5486400" y="0"/>
                  </a:lnTo>
                  <a:lnTo>
                    <a:pt x="5486400" y="4049522"/>
                  </a:lnTo>
                  <a:lnTo>
                    <a:pt x="0" y="4049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8004" r="-800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165999" y="745685"/>
              <a:ext cx="4139359" cy="462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b="1">
                  <a:solidFill>
                    <a:srgbClr val="000000"/>
                  </a:solidFill>
                  <a:latin typeface="Atkinson Hyperlegible Bold"/>
                  <a:ea typeface="Atkinson Hyperlegible Bold"/>
                  <a:cs typeface="Atkinson Hyperlegible Bold"/>
                  <a:sym typeface="Atkinson Hyperlegible Bold"/>
                </a:rPr>
                <a:t>PERFORMANCE: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559365" y="1348243"/>
              <a:ext cx="5120660" cy="1642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Mention optimisation techniques (eg. polycount reduction, shader efficiency)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5486400" cy="4049522"/>
            </a:xfrm>
            <a:custGeom>
              <a:avLst/>
              <a:gdLst/>
              <a:ahLst/>
              <a:cxnLst/>
              <a:rect l="l" t="t" r="r" b="b"/>
              <a:pathLst>
                <a:path w="5486400" h="4049522">
                  <a:moveTo>
                    <a:pt x="0" y="0"/>
                  </a:moveTo>
                  <a:lnTo>
                    <a:pt x="5486400" y="0"/>
                  </a:lnTo>
                  <a:lnTo>
                    <a:pt x="5486400" y="4049522"/>
                  </a:lnTo>
                  <a:lnTo>
                    <a:pt x="0" y="4049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8004" r="-800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89504" y="745685"/>
              <a:ext cx="4139359" cy="462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b="1">
                  <a:solidFill>
                    <a:srgbClr val="000000"/>
                  </a:solidFill>
                  <a:latin typeface="Atkinson Hyperlegible Bold"/>
                  <a:ea typeface="Atkinson Hyperlegible Bold"/>
                  <a:cs typeface="Atkinson Hyperlegible Bold"/>
                  <a:sym typeface="Atkinson Hyperlegible Bold"/>
                </a:rPr>
                <a:t>CONTEXT: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82870" y="1348243"/>
              <a:ext cx="5120660" cy="1642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Don’t just show assets, show them in-game or in-engine</a:t>
              </a:r>
            </a:p>
            <a:p>
              <a:pPr algn="ctr">
                <a:lnSpc>
                  <a:spcPts val="3359"/>
                </a:lnSpc>
              </a:pPr>
              <a:endParaRPr lang="en-US" sz="2400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4487986"/>
              <a:ext cx="5486400" cy="4049522"/>
            </a:xfrm>
            <a:custGeom>
              <a:avLst/>
              <a:gdLst/>
              <a:ahLst/>
              <a:cxnLst/>
              <a:rect l="l" t="t" r="r" b="b"/>
              <a:pathLst>
                <a:path w="5486400" h="4049522">
                  <a:moveTo>
                    <a:pt x="0" y="0"/>
                  </a:moveTo>
                  <a:lnTo>
                    <a:pt x="5486400" y="0"/>
                  </a:lnTo>
                  <a:lnTo>
                    <a:pt x="5486400" y="4049522"/>
                  </a:lnTo>
                  <a:lnTo>
                    <a:pt x="0" y="4049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8004" r="-800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89504" y="5233671"/>
              <a:ext cx="4139359" cy="462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b="1">
                  <a:solidFill>
                    <a:srgbClr val="000000"/>
                  </a:solidFill>
                  <a:latin typeface="Atkinson Hyperlegible Bold"/>
                  <a:ea typeface="Atkinson Hyperlegible Bold"/>
                  <a:cs typeface="Atkinson Hyperlegible Bold"/>
                  <a:sym typeface="Atkinson Hyperlegible Bold"/>
                </a:rPr>
                <a:t>VERSION CONTROL: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82870" y="5836229"/>
              <a:ext cx="5120660" cy="1642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Show Git usage for programmers</a:t>
              </a:r>
            </a:p>
            <a:p>
              <a:pPr algn="ctr">
                <a:lnSpc>
                  <a:spcPts val="3359"/>
                </a:lnSpc>
              </a:pPr>
              <a:endParaRPr lang="en-US" sz="2400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8975972"/>
              <a:ext cx="5486400" cy="4049522"/>
            </a:xfrm>
            <a:custGeom>
              <a:avLst/>
              <a:gdLst/>
              <a:ahLst/>
              <a:cxnLst/>
              <a:rect l="l" t="t" r="r" b="b"/>
              <a:pathLst>
                <a:path w="5486400" h="4049522">
                  <a:moveTo>
                    <a:pt x="0" y="0"/>
                  </a:moveTo>
                  <a:lnTo>
                    <a:pt x="5486400" y="0"/>
                  </a:lnTo>
                  <a:lnTo>
                    <a:pt x="5486400" y="4049522"/>
                  </a:lnTo>
                  <a:lnTo>
                    <a:pt x="0" y="4049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8004" r="-800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89504" y="9721657"/>
              <a:ext cx="4139359" cy="462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b="1">
                  <a:solidFill>
                    <a:srgbClr val="000000"/>
                  </a:solidFill>
                  <a:latin typeface="Atkinson Hyperlegible Bold"/>
                  <a:ea typeface="Atkinson Hyperlegible Bold"/>
                  <a:cs typeface="Atkinson Hyperlegible Bold"/>
                  <a:sym typeface="Atkinson Hyperlegible Bold"/>
                </a:rPr>
                <a:t>PLAYABILITY: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82870" y="10324215"/>
              <a:ext cx="5120660" cy="1642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If possible, provide a downloadable build or short gameplay video</a:t>
              </a:r>
            </a:p>
          </p:txBody>
        </p:sp>
        <p:sp>
          <p:nvSpPr>
            <p:cNvPr id="20" name="Freeform 20"/>
            <p:cNvSpPr/>
            <p:nvPr/>
          </p:nvSpPr>
          <p:spPr>
            <a:xfrm>
              <a:off x="6376494" y="4487986"/>
              <a:ext cx="5486400" cy="4049522"/>
            </a:xfrm>
            <a:custGeom>
              <a:avLst/>
              <a:gdLst/>
              <a:ahLst/>
              <a:cxnLst/>
              <a:rect l="l" t="t" r="r" b="b"/>
              <a:pathLst>
                <a:path w="5486400" h="4049522">
                  <a:moveTo>
                    <a:pt x="0" y="0"/>
                  </a:moveTo>
                  <a:lnTo>
                    <a:pt x="5486400" y="0"/>
                  </a:lnTo>
                  <a:lnTo>
                    <a:pt x="5486400" y="4049522"/>
                  </a:lnTo>
                  <a:lnTo>
                    <a:pt x="0" y="4049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8004" r="-800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165999" y="5233671"/>
              <a:ext cx="4139359" cy="462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b="1">
                  <a:solidFill>
                    <a:srgbClr val="000000"/>
                  </a:solidFill>
                  <a:latin typeface="Atkinson Hyperlegible Bold"/>
                  <a:ea typeface="Atkinson Hyperlegible Bold"/>
                  <a:cs typeface="Atkinson Hyperlegible Bold"/>
                  <a:sym typeface="Atkinson Hyperlegible Bold"/>
                </a:rPr>
                <a:t>COLLABORATION: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559365" y="5836229"/>
              <a:ext cx="5120660" cy="1642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Highlight teamwork (eg. “worked with level designers to integrate assets”)</a:t>
              </a:r>
            </a:p>
          </p:txBody>
        </p:sp>
        <p:sp>
          <p:nvSpPr>
            <p:cNvPr id="23" name="Freeform 23"/>
            <p:cNvSpPr/>
            <p:nvPr/>
          </p:nvSpPr>
          <p:spPr>
            <a:xfrm>
              <a:off x="6376494" y="8975972"/>
              <a:ext cx="5486400" cy="4049522"/>
            </a:xfrm>
            <a:custGeom>
              <a:avLst/>
              <a:gdLst/>
              <a:ahLst/>
              <a:cxnLst/>
              <a:rect l="l" t="t" r="r" b="b"/>
              <a:pathLst>
                <a:path w="5486400" h="4049522">
                  <a:moveTo>
                    <a:pt x="0" y="0"/>
                  </a:moveTo>
                  <a:lnTo>
                    <a:pt x="5486400" y="0"/>
                  </a:lnTo>
                  <a:lnTo>
                    <a:pt x="5486400" y="4049522"/>
                  </a:lnTo>
                  <a:lnTo>
                    <a:pt x="0" y="4049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8004" r="-800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165999" y="9721657"/>
              <a:ext cx="4139359" cy="462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b="1">
                  <a:solidFill>
                    <a:srgbClr val="000000"/>
                  </a:solidFill>
                  <a:latin typeface="Atkinson Hyperlegible Bold"/>
                  <a:ea typeface="Atkinson Hyperlegible Bold"/>
                  <a:cs typeface="Atkinson Hyperlegible Bold"/>
                  <a:sym typeface="Atkinson Hyperlegible Bold"/>
                </a:rPr>
                <a:t>COLLABORATION: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6559365" y="10324215"/>
              <a:ext cx="5120660" cy="1642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Highlight teamwork (eg. “worked with level designers to integrate assets”)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421758" y="11940322"/>
            <a:ext cx="327223" cy="333524"/>
          </a:xfrm>
          <a:custGeom>
            <a:avLst/>
            <a:gdLst/>
            <a:ahLst/>
            <a:cxnLst/>
            <a:rect l="l" t="t" r="r" b="b"/>
            <a:pathLst>
              <a:path w="327223" h="333524">
                <a:moveTo>
                  <a:pt x="0" y="0"/>
                </a:moveTo>
                <a:lnTo>
                  <a:pt x="327223" y="0"/>
                </a:lnTo>
                <a:lnTo>
                  <a:pt x="327223" y="333524"/>
                </a:lnTo>
                <a:lnTo>
                  <a:pt x="0" y="3335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7687577" y="11826022"/>
            <a:ext cx="1554618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erandory"/>
                <a:ea typeface="Perandory"/>
                <a:cs typeface="Perandory"/>
                <a:sym typeface="Perandory"/>
              </a:rPr>
              <a:t>Swipe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83578" y="1319640"/>
            <a:ext cx="8519843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F8C93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COMMON MISTAKES TO AVOID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51869" y="2643370"/>
            <a:ext cx="7383262" cy="6535371"/>
            <a:chOff x="0" y="0"/>
            <a:chExt cx="9844350" cy="8713827"/>
          </a:xfrm>
        </p:grpSpPr>
        <p:sp>
          <p:nvSpPr>
            <p:cNvPr id="7" name="Freeform 7"/>
            <p:cNvSpPr/>
            <p:nvPr/>
          </p:nvSpPr>
          <p:spPr>
            <a:xfrm>
              <a:off x="0" y="33509"/>
              <a:ext cx="1011090" cy="1191219"/>
            </a:xfrm>
            <a:custGeom>
              <a:avLst/>
              <a:gdLst/>
              <a:ahLst/>
              <a:cxnLst/>
              <a:rect l="l" t="t" r="r" b="b"/>
              <a:pathLst>
                <a:path w="1011090" h="1191219">
                  <a:moveTo>
                    <a:pt x="0" y="0"/>
                  </a:moveTo>
                  <a:lnTo>
                    <a:pt x="1011090" y="0"/>
                  </a:lnTo>
                  <a:lnTo>
                    <a:pt x="1011090" y="1191218"/>
                  </a:lnTo>
                  <a:lnTo>
                    <a:pt x="0" y="1191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324690" y="-57150"/>
              <a:ext cx="8323891" cy="1315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79"/>
                </a:lnSpc>
              </a:pPr>
              <a:r>
                <a:rPr lang="en-US" sz="2913" b="1">
                  <a:solidFill>
                    <a:srgbClr val="F8C937"/>
                  </a:solidFill>
                  <a:latin typeface="Atkinson Hyperlegible Bold"/>
                  <a:ea typeface="Atkinson Hyperlegible Bold"/>
                  <a:cs typeface="Atkinson Hyperlegible Bold"/>
                  <a:sym typeface="Atkinson Hyperlegible Bold"/>
                </a:rPr>
                <a:t>Overloading with unfinished work:</a:t>
              </a:r>
            </a:p>
            <a:p>
              <a:pPr algn="l">
                <a:lnSpc>
                  <a:spcPts val="4079"/>
                </a:lnSpc>
              </a:pPr>
              <a:r>
                <a:rPr lang="en-US" sz="2913">
                  <a:solidFill>
                    <a:srgbClr val="F8FAFC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Better to show polished pieces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2292552"/>
              <a:ext cx="1011090" cy="1191219"/>
            </a:xfrm>
            <a:custGeom>
              <a:avLst/>
              <a:gdLst/>
              <a:ahLst/>
              <a:cxnLst/>
              <a:rect l="l" t="t" r="r" b="b"/>
              <a:pathLst>
                <a:path w="1011090" h="1191219">
                  <a:moveTo>
                    <a:pt x="0" y="0"/>
                  </a:moveTo>
                  <a:lnTo>
                    <a:pt x="1011090" y="0"/>
                  </a:lnTo>
                  <a:lnTo>
                    <a:pt x="1011090" y="1191219"/>
                  </a:lnTo>
                  <a:lnTo>
                    <a:pt x="0" y="1191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24690" y="2201894"/>
              <a:ext cx="8323891" cy="1315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79"/>
                </a:lnSpc>
              </a:pPr>
              <a:r>
                <a:rPr lang="en-US" sz="2913" b="1">
                  <a:solidFill>
                    <a:srgbClr val="F8C937"/>
                  </a:solidFill>
                  <a:latin typeface="Atkinson Hyperlegible Bold"/>
                  <a:ea typeface="Atkinson Hyperlegible Bold"/>
                  <a:cs typeface="Atkinson Hyperlegible Bold"/>
                  <a:sym typeface="Atkinson Hyperlegible Bold"/>
                </a:rPr>
                <a:t>No clear role attribution:</a:t>
              </a:r>
            </a:p>
            <a:p>
              <a:pPr algn="l">
                <a:lnSpc>
                  <a:spcPts val="4079"/>
                </a:lnSpc>
              </a:pPr>
              <a:r>
                <a:rPr lang="en-US" sz="2913">
                  <a:solidFill>
                    <a:srgbClr val="F8FAFC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Recruiters hate guessing what you did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95769" y="4551596"/>
              <a:ext cx="1011090" cy="1191219"/>
            </a:xfrm>
            <a:custGeom>
              <a:avLst/>
              <a:gdLst/>
              <a:ahLst/>
              <a:cxnLst/>
              <a:rect l="l" t="t" r="r" b="b"/>
              <a:pathLst>
                <a:path w="1011090" h="1191219">
                  <a:moveTo>
                    <a:pt x="0" y="0"/>
                  </a:moveTo>
                  <a:lnTo>
                    <a:pt x="1011090" y="0"/>
                  </a:lnTo>
                  <a:lnTo>
                    <a:pt x="1011090" y="1191218"/>
                  </a:lnTo>
                  <a:lnTo>
                    <a:pt x="0" y="1191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520459" y="4460937"/>
              <a:ext cx="8323891" cy="1315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79"/>
                </a:lnSpc>
              </a:pPr>
              <a:r>
                <a:rPr lang="en-US" sz="2913" b="1">
                  <a:solidFill>
                    <a:srgbClr val="F8C937"/>
                  </a:solidFill>
                  <a:latin typeface="Atkinson Hyperlegible Bold"/>
                  <a:ea typeface="Atkinson Hyperlegible Bold"/>
                  <a:cs typeface="Atkinson Hyperlegible Bold"/>
                  <a:sym typeface="Atkinson Hyperlegible Bold"/>
                </a:rPr>
                <a:t>Slow loading pages:</a:t>
              </a:r>
            </a:p>
            <a:p>
              <a:pPr algn="l">
                <a:lnSpc>
                  <a:spcPts val="4079"/>
                </a:lnSpc>
              </a:pPr>
              <a:r>
                <a:rPr lang="en-US" sz="2913">
                  <a:solidFill>
                    <a:srgbClr val="F8FAFC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Optimise images and videos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195769" y="6810639"/>
              <a:ext cx="1011090" cy="1191219"/>
            </a:xfrm>
            <a:custGeom>
              <a:avLst/>
              <a:gdLst/>
              <a:ahLst/>
              <a:cxnLst/>
              <a:rect l="l" t="t" r="r" b="b"/>
              <a:pathLst>
                <a:path w="1011090" h="1191219">
                  <a:moveTo>
                    <a:pt x="0" y="0"/>
                  </a:moveTo>
                  <a:lnTo>
                    <a:pt x="1011090" y="0"/>
                  </a:lnTo>
                  <a:lnTo>
                    <a:pt x="1011090" y="1191219"/>
                  </a:lnTo>
                  <a:lnTo>
                    <a:pt x="0" y="1191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20459" y="6719981"/>
              <a:ext cx="8323891" cy="199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79"/>
                </a:lnSpc>
              </a:pPr>
              <a:r>
                <a:rPr lang="en-US" sz="2913" b="1">
                  <a:solidFill>
                    <a:srgbClr val="F8C937"/>
                  </a:solidFill>
                  <a:latin typeface="Atkinson Hyperlegible Bold"/>
                  <a:ea typeface="Atkinson Hyperlegible Bold"/>
                  <a:cs typeface="Atkinson Hyperlegible Bold"/>
                  <a:sym typeface="Atkinson Hyperlegible Bold"/>
                </a:rPr>
                <a:t>Ignore mobile view:</a:t>
              </a:r>
            </a:p>
            <a:p>
              <a:pPr algn="l">
                <a:lnSpc>
                  <a:spcPts val="4079"/>
                </a:lnSpc>
              </a:pPr>
              <a:r>
                <a:rPr lang="en-US" sz="2913">
                  <a:solidFill>
                    <a:srgbClr val="F8FAFC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Many recruiters check portfolios on phones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7687577" y="11911747"/>
            <a:ext cx="2061404" cy="480695"/>
            <a:chOff x="0" y="0"/>
            <a:chExt cx="2748538" cy="640927"/>
          </a:xfrm>
        </p:grpSpPr>
        <p:sp>
          <p:nvSpPr>
            <p:cNvPr id="4" name="Freeform 4"/>
            <p:cNvSpPr/>
            <p:nvPr/>
          </p:nvSpPr>
          <p:spPr>
            <a:xfrm>
              <a:off x="2312241" y="38100"/>
              <a:ext cx="436297" cy="444699"/>
            </a:xfrm>
            <a:custGeom>
              <a:avLst/>
              <a:gdLst/>
              <a:ahLst/>
              <a:cxnLst/>
              <a:rect l="l" t="t" r="r" b="b"/>
              <a:pathLst>
                <a:path w="436297" h="444699">
                  <a:moveTo>
                    <a:pt x="0" y="0"/>
                  </a:moveTo>
                  <a:lnTo>
                    <a:pt x="436297" y="0"/>
                  </a:lnTo>
                  <a:lnTo>
                    <a:pt x="436297" y="444699"/>
                  </a:lnTo>
                  <a:lnTo>
                    <a:pt x="0" y="444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2072824" cy="726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80"/>
                </a:lnSpc>
              </a:pPr>
              <a:r>
                <a:rPr lang="en-US" sz="3200">
                  <a:solidFill>
                    <a:srgbClr val="FFFFFF"/>
                  </a:solidFill>
                  <a:latin typeface="Perandory"/>
                  <a:ea typeface="Perandory"/>
                  <a:cs typeface="Perandory"/>
                  <a:sym typeface="Perandory"/>
                </a:rPr>
                <a:t>Swipe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3570140" y="309690"/>
            <a:ext cx="6716860" cy="6716860"/>
          </a:xfrm>
          <a:custGeom>
            <a:avLst/>
            <a:gdLst/>
            <a:ahLst/>
            <a:cxnLst/>
            <a:rect l="l" t="t" r="r" b="b"/>
            <a:pathLst>
              <a:path w="6716860" h="6716860">
                <a:moveTo>
                  <a:pt x="0" y="0"/>
                </a:moveTo>
                <a:lnTo>
                  <a:pt x="6716860" y="0"/>
                </a:lnTo>
                <a:lnTo>
                  <a:pt x="6716860" y="6716859"/>
                </a:lnTo>
                <a:lnTo>
                  <a:pt x="0" y="67168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938895" y="4973316"/>
            <a:ext cx="2982636" cy="629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8"/>
              </a:lnSpc>
            </a:pPr>
            <a:r>
              <a:rPr lang="en-US" sz="3705" b="1">
                <a:solidFill>
                  <a:srgbClr val="F8C93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BONUS TIPS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8895" y="6139888"/>
            <a:ext cx="8810086" cy="4018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8C93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ADD A BLOG SECTION: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8FAFC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Share insights, tutorials or devlogs. It shows passion and communication skills.</a:t>
            </a:r>
          </a:p>
          <a:p>
            <a:pPr algn="l">
              <a:lnSpc>
                <a:spcPts val="839"/>
              </a:lnSpc>
            </a:pPr>
            <a:endParaRPr lang="en-US" sz="2400">
              <a:solidFill>
                <a:srgbClr val="F8FAFC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8C93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INCLUDE METRICS: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8FAFC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If your game had downloads, engagement stats, or awards, mention them!</a:t>
            </a:r>
          </a:p>
          <a:p>
            <a:pPr algn="l">
              <a:lnSpc>
                <a:spcPts val="839"/>
              </a:lnSpc>
            </a:pPr>
            <a:endParaRPr lang="en-US" sz="2400">
              <a:solidFill>
                <a:srgbClr val="F8FAFC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8C93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KEEP BRANDING CONSISTENT: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8FAFC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Fonts, colours, and tone should reflect your professional identity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F8FAFC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2858750"/>
          </a:xfrm>
          <a:custGeom>
            <a:avLst/>
            <a:gdLst/>
            <a:ahLst/>
            <a:cxnLst/>
            <a:rect l="l" t="t" r="r" b="b"/>
            <a:pathLst>
              <a:path w="10287000" h="1285875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0" y="0"/>
            <a:ext cx="10287000" cy="11572875"/>
            <a:chOff x="0" y="0"/>
            <a:chExt cx="15240000" cy="17145000"/>
          </a:xfrm>
        </p:grpSpPr>
        <p:sp>
          <p:nvSpPr>
            <p:cNvPr id="4" name="Freeform 4"/>
            <p:cNvSpPr/>
            <p:nvPr/>
          </p:nvSpPr>
          <p:spPr>
            <a:xfrm>
              <a:off x="0" y="-1"/>
              <a:ext cx="15240000" cy="17145003"/>
            </a:xfrm>
            <a:custGeom>
              <a:avLst/>
              <a:gdLst/>
              <a:ahLst/>
              <a:cxnLst/>
              <a:rect l="l" t="t" r="r" b="b"/>
              <a:pathLst>
                <a:path w="15240000" h="17145003">
                  <a:moveTo>
                    <a:pt x="7147687" y="1"/>
                  </a:moveTo>
                  <a:cubicBezTo>
                    <a:pt x="7030085" y="110364"/>
                    <a:pt x="6892290" y="241682"/>
                    <a:pt x="6729603" y="397511"/>
                  </a:cubicBezTo>
                  <a:cubicBezTo>
                    <a:pt x="6172581" y="930911"/>
                    <a:pt x="5502783" y="1562101"/>
                    <a:pt x="5241290" y="1800099"/>
                  </a:cubicBezTo>
                  <a:cubicBezTo>
                    <a:pt x="4917313" y="2094993"/>
                    <a:pt x="4796155" y="2189354"/>
                    <a:pt x="4708652" y="2189354"/>
                  </a:cubicBezTo>
                  <a:cubicBezTo>
                    <a:pt x="4686681" y="2189354"/>
                    <a:pt x="4666869" y="2183385"/>
                    <a:pt x="4646422" y="2173225"/>
                  </a:cubicBezTo>
                  <a:cubicBezTo>
                    <a:pt x="4580763" y="2140332"/>
                    <a:pt x="4444365" y="1932179"/>
                    <a:pt x="4343400" y="1710564"/>
                  </a:cubicBezTo>
                  <a:cubicBezTo>
                    <a:pt x="4242435" y="1488949"/>
                    <a:pt x="4085336" y="1213740"/>
                    <a:pt x="3994404" y="1098805"/>
                  </a:cubicBezTo>
                  <a:cubicBezTo>
                    <a:pt x="3903472" y="983870"/>
                    <a:pt x="3683889" y="791973"/>
                    <a:pt x="3506597" y="672212"/>
                  </a:cubicBezTo>
                  <a:cubicBezTo>
                    <a:pt x="3329305" y="552451"/>
                    <a:pt x="3016250" y="398019"/>
                    <a:pt x="2811145" y="329058"/>
                  </a:cubicBezTo>
                  <a:cubicBezTo>
                    <a:pt x="2605913" y="259970"/>
                    <a:pt x="2310511" y="203201"/>
                    <a:pt x="2154555" y="202947"/>
                  </a:cubicBezTo>
                  <a:cubicBezTo>
                    <a:pt x="2153920" y="202947"/>
                    <a:pt x="2153158" y="202947"/>
                    <a:pt x="2152523" y="202947"/>
                  </a:cubicBezTo>
                  <a:cubicBezTo>
                    <a:pt x="1996186" y="202947"/>
                    <a:pt x="1722501" y="245619"/>
                    <a:pt x="1542796" y="298070"/>
                  </a:cubicBezTo>
                  <a:cubicBezTo>
                    <a:pt x="1362202" y="350648"/>
                    <a:pt x="1080135" y="468885"/>
                    <a:pt x="916051" y="560706"/>
                  </a:cubicBezTo>
                  <a:cubicBezTo>
                    <a:pt x="751967" y="652400"/>
                    <a:pt x="485521" y="858140"/>
                    <a:pt x="323977" y="1017652"/>
                  </a:cubicBezTo>
                  <a:cubicBezTo>
                    <a:pt x="217424" y="1122935"/>
                    <a:pt x="101346" y="1271017"/>
                    <a:pt x="0" y="1426973"/>
                  </a:cubicBezTo>
                  <a:lnTo>
                    <a:pt x="0" y="1426973"/>
                  </a:lnTo>
                  <a:lnTo>
                    <a:pt x="0" y="4166617"/>
                  </a:lnTo>
                  <a:cubicBezTo>
                    <a:pt x="87376" y="4283457"/>
                    <a:pt x="191770" y="4405377"/>
                    <a:pt x="288925" y="4500881"/>
                  </a:cubicBezTo>
                  <a:cubicBezTo>
                    <a:pt x="472567" y="4681475"/>
                    <a:pt x="756031" y="4893565"/>
                    <a:pt x="918718" y="4972178"/>
                  </a:cubicBezTo>
                  <a:cubicBezTo>
                    <a:pt x="1081405" y="5050791"/>
                    <a:pt x="1262380" y="5158233"/>
                    <a:pt x="1320927" y="5210938"/>
                  </a:cubicBezTo>
                  <a:cubicBezTo>
                    <a:pt x="1379347" y="5263643"/>
                    <a:pt x="1425321" y="5346955"/>
                    <a:pt x="1423035" y="5396231"/>
                  </a:cubicBezTo>
                  <a:cubicBezTo>
                    <a:pt x="1420622" y="5445507"/>
                    <a:pt x="956437" y="5928488"/>
                    <a:pt x="391414" y="6469508"/>
                  </a:cubicBezTo>
                  <a:cubicBezTo>
                    <a:pt x="263779" y="6591682"/>
                    <a:pt x="131445" y="6718428"/>
                    <a:pt x="0" y="6844158"/>
                  </a:cubicBezTo>
                  <a:lnTo>
                    <a:pt x="0" y="6844158"/>
                  </a:lnTo>
                  <a:lnTo>
                    <a:pt x="0" y="10288017"/>
                  </a:lnTo>
                  <a:cubicBezTo>
                    <a:pt x="25273" y="10314179"/>
                    <a:pt x="50546" y="10340341"/>
                    <a:pt x="75819" y="10366503"/>
                  </a:cubicBezTo>
                  <a:cubicBezTo>
                    <a:pt x="1184910" y="11514075"/>
                    <a:pt x="1289685" y="11606404"/>
                    <a:pt x="1483106" y="11606912"/>
                  </a:cubicBezTo>
                  <a:cubicBezTo>
                    <a:pt x="1483614" y="11606912"/>
                    <a:pt x="1484249" y="11606912"/>
                    <a:pt x="1484757" y="11606912"/>
                  </a:cubicBezTo>
                  <a:cubicBezTo>
                    <a:pt x="1609090" y="11606912"/>
                    <a:pt x="1731137" y="11564494"/>
                    <a:pt x="1788795" y="11501121"/>
                  </a:cubicBezTo>
                  <a:cubicBezTo>
                    <a:pt x="1842008" y="11442574"/>
                    <a:pt x="1934591" y="11246994"/>
                    <a:pt x="1994662" y="11066400"/>
                  </a:cubicBezTo>
                  <a:cubicBezTo>
                    <a:pt x="2054606" y="10885933"/>
                    <a:pt x="2197227" y="10617328"/>
                    <a:pt x="2311527" y="10469627"/>
                  </a:cubicBezTo>
                  <a:cubicBezTo>
                    <a:pt x="2425827" y="10321799"/>
                    <a:pt x="2548128" y="10173717"/>
                    <a:pt x="2583180" y="10140443"/>
                  </a:cubicBezTo>
                  <a:cubicBezTo>
                    <a:pt x="2618232" y="10107169"/>
                    <a:pt x="2754376" y="9997823"/>
                    <a:pt x="2885694" y="9897619"/>
                  </a:cubicBezTo>
                  <a:cubicBezTo>
                    <a:pt x="3017012" y="9797289"/>
                    <a:pt x="3258693" y="9659240"/>
                    <a:pt x="3422904" y="9590661"/>
                  </a:cubicBezTo>
                  <a:cubicBezTo>
                    <a:pt x="3587115" y="9522081"/>
                    <a:pt x="3828796" y="9437626"/>
                    <a:pt x="3960114" y="9402828"/>
                  </a:cubicBezTo>
                  <a:cubicBezTo>
                    <a:pt x="4045077" y="9380349"/>
                    <a:pt x="4154424" y="9368919"/>
                    <a:pt x="4274312" y="9368919"/>
                  </a:cubicBezTo>
                  <a:cubicBezTo>
                    <a:pt x="4364608" y="9368919"/>
                    <a:pt x="4460875" y="9375396"/>
                    <a:pt x="4556887" y="9388604"/>
                  </a:cubicBezTo>
                  <a:cubicBezTo>
                    <a:pt x="4753864" y="9415401"/>
                    <a:pt x="5062727" y="9503031"/>
                    <a:pt x="5243321" y="9583295"/>
                  </a:cubicBezTo>
                  <a:cubicBezTo>
                    <a:pt x="5423915" y="9663559"/>
                    <a:pt x="5702935" y="9848851"/>
                    <a:pt x="5863463" y="9994901"/>
                  </a:cubicBezTo>
                  <a:cubicBezTo>
                    <a:pt x="6023991" y="10141078"/>
                    <a:pt x="6214872" y="10354692"/>
                    <a:pt x="6287516" y="10469627"/>
                  </a:cubicBezTo>
                  <a:cubicBezTo>
                    <a:pt x="6360287" y="10584435"/>
                    <a:pt x="6479667" y="10839578"/>
                    <a:pt x="6552819" y="11036555"/>
                  </a:cubicBezTo>
                  <a:cubicBezTo>
                    <a:pt x="6658483" y="11320781"/>
                    <a:pt x="6681343" y="11487024"/>
                    <a:pt x="6663563" y="11842370"/>
                  </a:cubicBezTo>
                  <a:cubicBezTo>
                    <a:pt x="6646164" y="12192128"/>
                    <a:pt x="6600190" y="12374881"/>
                    <a:pt x="6453505" y="12677903"/>
                  </a:cubicBezTo>
                  <a:cubicBezTo>
                    <a:pt x="6350254" y="12891390"/>
                    <a:pt x="6163183" y="13185015"/>
                    <a:pt x="6038088" y="13330556"/>
                  </a:cubicBezTo>
                  <a:cubicBezTo>
                    <a:pt x="5912739" y="13476098"/>
                    <a:pt x="5662549" y="13689204"/>
                    <a:pt x="5482082" y="13804267"/>
                  </a:cubicBezTo>
                  <a:cubicBezTo>
                    <a:pt x="5301488" y="13919330"/>
                    <a:pt x="5006086" y="14059155"/>
                    <a:pt x="4825492" y="14115036"/>
                  </a:cubicBezTo>
                  <a:cubicBezTo>
                    <a:pt x="4642104" y="14171804"/>
                    <a:pt x="4448429" y="14278739"/>
                    <a:pt x="4386453" y="14357478"/>
                  </a:cubicBezTo>
                  <a:cubicBezTo>
                    <a:pt x="4310761" y="14453871"/>
                    <a:pt x="4287139" y="14550265"/>
                    <a:pt x="4311904" y="14662532"/>
                  </a:cubicBezTo>
                  <a:cubicBezTo>
                    <a:pt x="4335018" y="14767562"/>
                    <a:pt x="4833874" y="15337156"/>
                    <a:pt x="5697093" y="16244191"/>
                  </a:cubicBezTo>
                  <a:cubicBezTo>
                    <a:pt x="6017387" y="16580741"/>
                    <a:pt x="6323330" y="16894684"/>
                    <a:pt x="6573266" y="17145003"/>
                  </a:cubicBezTo>
                  <a:lnTo>
                    <a:pt x="8100314" y="17145003"/>
                  </a:lnTo>
                  <a:cubicBezTo>
                    <a:pt x="8161401" y="17089122"/>
                    <a:pt x="8224139" y="17030957"/>
                    <a:pt x="8287258" y="16971647"/>
                  </a:cubicBezTo>
                  <a:cubicBezTo>
                    <a:pt x="8697722" y="16586330"/>
                    <a:pt x="9355709" y="15963013"/>
                    <a:pt x="9749663" y="15586584"/>
                  </a:cubicBezTo>
                  <a:cubicBezTo>
                    <a:pt x="10270871" y="15088364"/>
                    <a:pt x="10452100" y="14939393"/>
                    <a:pt x="10553573" y="14939393"/>
                  </a:cubicBezTo>
                  <a:cubicBezTo>
                    <a:pt x="10565003" y="14939393"/>
                    <a:pt x="10575417" y="14941298"/>
                    <a:pt x="10585196" y="14944728"/>
                  </a:cubicBezTo>
                  <a:cubicBezTo>
                    <a:pt x="10654538" y="14969492"/>
                    <a:pt x="10796015" y="15172692"/>
                    <a:pt x="10922508" y="15429233"/>
                  </a:cubicBezTo>
                  <a:cubicBezTo>
                    <a:pt x="11044427" y="15676501"/>
                    <a:pt x="11267821" y="16000479"/>
                    <a:pt x="11429873" y="16164817"/>
                  </a:cubicBezTo>
                  <a:cubicBezTo>
                    <a:pt x="11596751" y="16334108"/>
                    <a:pt x="11883517" y="16536292"/>
                    <a:pt x="12107291" y="16642337"/>
                  </a:cubicBezTo>
                  <a:cubicBezTo>
                    <a:pt x="12467463" y="16813024"/>
                    <a:pt x="12542266" y="16826106"/>
                    <a:pt x="13151740" y="16826106"/>
                  </a:cubicBezTo>
                  <a:cubicBezTo>
                    <a:pt x="13770102" y="16826106"/>
                    <a:pt x="13831825" y="16814803"/>
                    <a:pt x="14211174" y="16632176"/>
                  </a:cubicBezTo>
                  <a:cubicBezTo>
                    <a:pt x="14455395" y="16514574"/>
                    <a:pt x="14743432" y="16308835"/>
                    <a:pt x="14942313" y="16109953"/>
                  </a:cubicBezTo>
                  <a:cubicBezTo>
                    <a:pt x="15044675" y="16007590"/>
                    <a:pt x="15146910" y="15884273"/>
                    <a:pt x="15240000" y="15752956"/>
                  </a:cubicBezTo>
                  <a:lnTo>
                    <a:pt x="15240000" y="15752956"/>
                  </a:lnTo>
                  <a:lnTo>
                    <a:pt x="15240000" y="12910567"/>
                  </a:lnTo>
                  <a:lnTo>
                    <a:pt x="15240000" y="12910567"/>
                  </a:lnTo>
                  <a:cubicBezTo>
                    <a:pt x="15126970" y="12758040"/>
                    <a:pt x="14987270" y="12597004"/>
                    <a:pt x="14893162" y="12513819"/>
                  </a:cubicBezTo>
                  <a:cubicBezTo>
                    <a:pt x="14772512" y="12407139"/>
                    <a:pt x="14498574" y="12232514"/>
                    <a:pt x="14284451" y="12125834"/>
                  </a:cubicBezTo>
                  <a:cubicBezTo>
                    <a:pt x="14053057" y="12010518"/>
                    <a:pt x="13880971" y="11883518"/>
                    <a:pt x="13860270" y="11812526"/>
                  </a:cubicBezTo>
                  <a:cubicBezTo>
                    <a:pt x="13833601" y="11720958"/>
                    <a:pt x="13913991" y="11609199"/>
                    <a:pt x="14204821" y="11333736"/>
                  </a:cubicBezTo>
                  <a:cubicBezTo>
                    <a:pt x="14363444" y="11183494"/>
                    <a:pt x="14783814" y="10782809"/>
                    <a:pt x="15239998" y="10347200"/>
                  </a:cubicBezTo>
                  <a:lnTo>
                    <a:pt x="15239998" y="10347200"/>
                  </a:lnTo>
                  <a:lnTo>
                    <a:pt x="15239998" y="6856731"/>
                  </a:lnTo>
                  <a:lnTo>
                    <a:pt x="15239998" y="6856731"/>
                  </a:lnTo>
                  <a:cubicBezTo>
                    <a:pt x="14979140" y="6585205"/>
                    <a:pt x="14729078" y="6324728"/>
                    <a:pt x="14554326" y="6142356"/>
                  </a:cubicBezTo>
                  <a:cubicBezTo>
                    <a:pt x="13942439" y="5504054"/>
                    <a:pt x="13921358" y="5488560"/>
                    <a:pt x="13662532" y="5487163"/>
                  </a:cubicBezTo>
                  <a:cubicBezTo>
                    <a:pt x="13657325" y="5487163"/>
                    <a:pt x="13652244" y="5487163"/>
                    <a:pt x="13647293" y="5487163"/>
                  </a:cubicBezTo>
                  <a:cubicBezTo>
                    <a:pt x="13435837" y="5487163"/>
                    <a:pt x="13384656" y="5511674"/>
                    <a:pt x="13323951" y="5634992"/>
                  </a:cubicBezTo>
                  <a:cubicBezTo>
                    <a:pt x="13283564" y="5717033"/>
                    <a:pt x="13162914" y="5972176"/>
                    <a:pt x="13055854" y="6202046"/>
                  </a:cubicBezTo>
                  <a:cubicBezTo>
                    <a:pt x="12936348" y="6458332"/>
                    <a:pt x="12744197" y="6736843"/>
                    <a:pt x="12558776" y="6922644"/>
                  </a:cubicBezTo>
                  <a:cubicBezTo>
                    <a:pt x="12381738" y="7100063"/>
                    <a:pt x="12095734" y="7300851"/>
                    <a:pt x="11868531" y="7407403"/>
                  </a:cubicBezTo>
                  <a:cubicBezTo>
                    <a:pt x="11655044" y="7507352"/>
                    <a:pt x="11359642" y="7617969"/>
                    <a:pt x="11211941" y="7653148"/>
                  </a:cubicBezTo>
                  <a:cubicBezTo>
                    <a:pt x="11115040" y="7676262"/>
                    <a:pt x="10992231" y="7687946"/>
                    <a:pt x="10859008" y="7687946"/>
                  </a:cubicBezTo>
                  <a:cubicBezTo>
                    <a:pt x="10761345" y="7687946"/>
                    <a:pt x="10657967" y="7681596"/>
                    <a:pt x="10555352" y="7668896"/>
                  </a:cubicBezTo>
                  <a:cubicBezTo>
                    <a:pt x="10320020" y="7639559"/>
                    <a:pt x="10020682" y="7546976"/>
                    <a:pt x="9794368" y="7433564"/>
                  </a:cubicBezTo>
                  <a:cubicBezTo>
                    <a:pt x="9589263" y="7330695"/>
                    <a:pt x="9307196" y="7129781"/>
                    <a:pt x="9167623" y="6987159"/>
                  </a:cubicBezTo>
                  <a:cubicBezTo>
                    <a:pt x="9028178" y="6844411"/>
                    <a:pt x="8820024" y="6545580"/>
                    <a:pt x="8705090" y="6323076"/>
                  </a:cubicBezTo>
                  <a:cubicBezTo>
                    <a:pt x="8508874" y="5942965"/>
                    <a:pt x="8496174" y="5883656"/>
                    <a:pt x="8496174" y="5343906"/>
                  </a:cubicBezTo>
                  <a:cubicBezTo>
                    <a:pt x="8496174" y="4828286"/>
                    <a:pt x="8514843" y="4729861"/>
                    <a:pt x="8678166" y="4381500"/>
                  </a:cubicBezTo>
                  <a:cubicBezTo>
                    <a:pt x="8778242" y="4168140"/>
                    <a:pt x="8979664" y="3861689"/>
                    <a:pt x="9125841" y="3700399"/>
                  </a:cubicBezTo>
                  <a:cubicBezTo>
                    <a:pt x="9271891" y="3539236"/>
                    <a:pt x="9512429" y="3330575"/>
                    <a:pt x="9660130" y="3236849"/>
                  </a:cubicBezTo>
                  <a:cubicBezTo>
                    <a:pt x="9807831" y="3143250"/>
                    <a:pt x="10096502" y="3013202"/>
                    <a:pt x="10301734" y="2948178"/>
                  </a:cubicBezTo>
                  <a:cubicBezTo>
                    <a:pt x="10524746" y="2877312"/>
                    <a:pt x="10712579" y="2775712"/>
                    <a:pt x="10768967" y="2695448"/>
                  </a:cubicBezTo>
                  <a:cubicBezTo>
                    <a:pt x="10832467" y="2604770"/>
                    <a:pt x="10850120" y="2503043"/>
                    <a:pt x="10823069" y="2382012"/>
                  </a:cubicBezTo>
                  <a:cubicBezTo>
                    <a:pt x="10797161" y="2265807"/>
                    <a:pt x="10525254" y="1931035"/>
                    <a:pt x="10047480" y="1427099"/>
                  </a:cubicBezTo>
                  <a:cubicBezTo>
                    <a:pt x="9642858" y="1000379"/>
                    <a:pt x="9047736" y="376301"/>
                    <a:pt x="8725029" y="40259"/>
                  </a:cubicBezTo>
                  <a:cubicBezTo>
                    <a:pt x="8711821" y="26543"/>
                    <a:pt x="8698994" y="13081"/>
                    <a:pt x="8686294" y="0"/>
                  </a:cubicBezTo>
                  <a:close/>
                </a:path>
              </a:pathLst>
            </a:custGeom>
            <a:solidFill>
              <a:srgbClr val="61A9F1">
                <a:alpha val="22745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5328031" y="801800"/>
            <a:ext cx="4220512" cy="3365800"/>
          </a:xfrm>
          <a:custGeom>
            <a:avLst/>
            <a:gdLst/>
            <a:ahLst/>
            <a:cxnLst/>
            <a:rect l="l" t="t" r="r" b="b"/>
            <a:pathLst>
              <a:path w="4220512" h="3365800">
                <a:moveTo>
                  <a:pt x="0" y="0"/>
                </a:moveTo>
                <a:lnTo>
                  <a:pt x="4220512" y="0"/>
                </a:lnTo>
                <a:lnTo>
                  <a:pt x="4220512" y="3365800"/>
                </a:lnTo>
                <a:lnTo>
                  <a:pt x="0" y="3365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265" t="-7185" r="-24355" b="-186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776309" y="10118906"/>
            <a:ext cx="6895113" cy="1571416"/>
          </a:xfrm>
          <a:custGeom>
            <a:avLst/>
            <a:gdLst/>
            <a:ahLst/>
            <a:cxnLst/>
            <a:rect l="l" t="t" r="r" b="b"/>
            <a:pathLst>
              <a:path w="6895113" h="1571416">
                <a:moveTo>
                  <a:pt x="0" y="0"/>
                </a:moveTo>
                <a:lnTo>
                  <a:pt x="6895113" y="0"/>
                </a:lnTo>
                <a:lnTo>
                  <a:pt x="6895113" y="1571416"/>
                </a:lnTo>
                <a:lnTo>
                  <a:pt x="0" y="1571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738457" y="4659630"/>
            <a:ext cx="8810086" cy="360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0F172A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Have fun recreating / revamping your portfolio! It not only grabs attention but also demonstrates your creativity, technical skills and problem-solving ability.</a:t>
            </a:r>
          </a:p>
          <a:p>
            <a:pPr algn="l">
              <a:lnSpc>
                <a:spcPts val="1540"/>
              </a:lnSpc>
            </a:pPr>
            <a:endParaRPr lang="en-US" sz="2400" dirty="0">
              <a:solidFill>
                <a:srgbClr val="0F172A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0F172A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Invest time in refining your projects and showcasing your unique contributions, it’s the key to unlocking opportunities!</a:t>
            </a:r>
          </a:p>
          <a:p>
            <a:pPr algn="l">
              <a:lnSpc>
                <a:spcPts val="1540"/>
              </a:lnSpc>
            </a:pPr>
            <a:endParaRPr lang="en-US" sz="2400" dirty="0">
              <a:solidFill>
                <a:srgbClr val="0F172A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algn="l">
              <a:lnSpc>
                <a:spcPts val="3359"/>
              </a:lnSpc>
            </a:pPr>
            <a:r>
              <a:rPr lang="en-US" sz="2400" b="1" i="1" dirty="0">
                <a:solidFill>
                  <a:srgbClr val="0F172A"/>
                </a:solidFill>
                <a:latin typeface="Atkinson Hyperlegible Bold Italics"/>
                <a:ea typeface="Atkinson Hyperlegible Bold Italics"/>
                <a:cs typeface="Atkinson Hyperlegible Bold Italics"/>
                <a:sym typeface="Atkinson Hyperlegible Bold Italics"/>
              </a:rPr>
              <a:t>“Your next role could be just one click away.”</a:t>
            </a:r>
          </a:p>
          <a:p>
            <a:pPr algn="l">
              <a:lnSpc>
                <a:spcPts val="1540"/>
              </a:lnSpc>
            </a:pPr>
            <a:endParaRPr lang="en-US" sz="2400" b="1" i="1" dirty="0">
              <a:solidFill>
                <a:srgbClr val="0F172A"/>
              </a:solidFill>
              <a:latin typeface="Atkinson Hyperlegible Bold Italics"/>
              <a:ea typeface="Atkinson Hyperlegible Bold Italics"/>
              <a:cs typeface="Atkinson Hyperlegible Bold Italics"/>
              <a:sym typeface="Atkinson Hyperlegible Bold Italics"/>
            </a:endParaRPr>
          </a:p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0F172A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Good luck and may your portfolio open the right doors!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6309" y="3589310"/>
            <a:ext cx="521464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2069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STAND OUT!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561</Words>
  <Application>Microsoft Office PowerPoint</Application>
  <PresentationFormat>Custom</PresentationFormat>
  <Paragraphs>88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Atkinson Hyperlegible Bold</vt:lpstr>
      <vt:lpstr>Atkinson Hyperlegible Bold Italics</vt:lpstr>
      <vt:lpstr>Calibri</vt:lpstr>
      <vt:lpstr>Arial</vt:lpstr>
      <vt:lpstr>Perandory</vt:lpstr>
      <vt:lpstr>Atkinson Hyperlegible</vt:lpstr>
      <vt:lpstr>Atkinson Hyperlegible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Portfolio Guide</dc:title>
  <cp:lastModifiedBy>Hannah Wright</cp:lastModifiedBy>
  <cp:revision>2</cp:revision>
  <dcterms:created xsi:type="dcterms:W3CDTF">2006-08-16T00:00:00Z</dcterms:created>
  <dcterms:modified xsi:type="dcterms:W3CDTF">2025-11-26T16:14:01Z</dcterms:modified>
  <dc:identifier>DAG5uwoMtXQ</dc:identifier>
</cp:coreProperties>
</file>